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0" r:id="rId2"/>
  </p:sldMasterIdLst>
  <p:notesMasterIdLst>
    <p:notesMasterId r:id="rId45"/>
  </p:notesMasterIdLst>
  <p:sldIdLst>
    <p:sldId id="256" r:id="rId3"/>
    <p:sldId id="286" r:id="rId4"/>
    <p:sldId id="257" r:id="rId5"/>
    <p:sldId id="258" r:id="rId6"/>
    <p:sldId id="259" r:id="rId7"/>
    <p:sldId id="260" r:id="rId8"/>
    <p:sldId id="1507" r:id="rId9"/>
    <p:sldId id="267" r:id="rId10"/>
    <p:sldId id="282" r:id="rId11"/>
    <p:sldId id="270" r:id="rId12"/>
    <p:sldId id="269" r:id="rId13"/>
    <p:sldId id="290" r:id="rId14"/>
    <p:sldId id="291" r:id="rId15"/>
    <p:sldId id="272" r:id="rId16"/>
    <p:sldId id="1521" r:id="rId17"/>
    <p:sldId id="268" r:id="rId18"/>
    <p:sldId id="271" r:id="rId19"/>
    <p:sldId id="292" r:id="rId20"/>
    <p:sldId id="283" r:id="rId21"/>
    <p:sldId id="287" r:id="rId22"/>
    <p:sldId id="289" r:id="rId23"/>
    <p:sldId id="288" r:id="rId24"/>
    <p:sldId id="284" r:id="rId25"/>
    <p:sldId id="273" r:id="rId26"/>
    <p:sldId id="293" r:id="rId27"/>
    <p:sldId id="294" r:id="rId28"/>
    <p:sldId id="274" r:id="rId29"/>
    <p:sldId id="275" r:id="rId30"/>
    <p:sldId id="296" r:id="rId31"/>
    <p:sldId id="295" r:id="rId32"/>
    <p:sldId id="299" r:id="rId33"/>
    <p:sldId id="280" r:id="rId34"/>
    <p:sldId id="281" r:id="rId35"/>
    <p:sldId id="276" r:id="rId36"/>
    <p:sldId id="277" r:id="rId37"/>
    <p:sldId id="301" r:id="rId38"/>
    <p:sldId id="279" r:id="rId39"/>
    <p:sldId id="298" r:id="rId40"/>
    <p:sldId id="297" r:id="rId41"/>
    <p:sldId id="300" r:id="rId42"/>
    <p:sldId id="265" r:id="rId43"/>
    <p:sldId id="266" r:id="rId4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7680">
          <p15:clr>
            <a:srgbClr val="A4A3A4"/>
          </p15:clr>
        </p15:guide>
        <p15:guide id="2" pos="816">
          <p15:clr>
            <a:srgbClr val="A4A3A4"/>
          </p15:clr>
        </p15:guide>
        <p15:guide id="3" pos="6864">
          <p15:clr>
            <a:srgbClr val="A4A3A4"/>
          </p15:clr>
        </p15:guide>
        <p15:guide id="4" orient="horz" pos="1117">
          <p15:clr>
            <a:srgbClr val="A4A3A4"/>
          </p15:clr>
        </p15:guide>
        <p15:guide id="5" orient="horz" pos="40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6" roundtripDataSignature="AMtx7mhTKU7zy/ZYCL9MRX/tmDjvyX5i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F9995B-21B4-4F04-AE38-FCFA8017A07B}">
  <a:tblStyle styleId="{CEF9995B-21B4-4F04-AE38-FCFA8017A07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8E8"/>
          </a:solidFill>
        </a:fill>
      </a:tcStyle>
    </a:wholeTbl>
    <a:band1H>
      <a:tcTxStyle/>
      <a:tcStyle>
        <a:tcBdr/>
        <a:fill>
          <a:solidFill>
            <a:srgbClr val="CFCFC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CFC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68"/>
    <p:restoredTop sz="78652"/>
  </p:normalViewPr>
  <p:slideViewPr>
    <p:cSldViewPr snapToGrid="0">
      <p:cViewPr varScale="1">
        <p:scale>
          <a:sx n="117" d="100"/>
          <a:sy n="117" d="100"/>
        </p:scale>
        <p:origin x="184" y="560"/>
      </p:cViewPr>
      <p:guideLst>
        <p:guide pos="7680"/>
        <p:guide pos="816"/>
        <p:guide pos="6864"/>
        <p:guide orient="horz" pos="1117"/>
        <p:guide orient="horz" pos="404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customschemas.google.com/relationships/presentationmetadata" Target="meta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Line</a:t>
            </a:r>
            <a:r>
              <a:rPr lang="en-US" baseline="0" dirty="0"/>
              <a:t> Chart</a:t>
            </a:r>
            <a:endParaRPr lang="en-US" dirty="0"/>
          </a:p>
        </c:rich>
      </c:tx>
      <c:layout>
        <c:manualLayout>
          <c:xMode val="edge"/>
          <c:yMode val="edge"/>
          <c:x val="1.8358036636611366E-2"/>
          <c:y val="2.578981826097833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762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Q1-2020</c:v>
                </c:pt>
                <c:pt idx="1">
                  <c:v>Q2-2020</c:v>
                </c:pt>
                <c:pt idx="2">
                  <c:v>Q3-2020</c:v>
                </c:pt>
                <c:pt idx="3">
                  <c:v>Q4-2020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0.4</c:v>
                </c:pt>
                <c:pt idx="1">
                  <c:v>0.6</c:v>
                </c:pt>
                <c:pt idx="2">
                  <c:v>0.8</c:v>
                </c:pt>
                <c:pt idx="3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E4E-E64B-9711-562A6BBCA8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642560"/>
        <c:axId val="32644192"/>
      </c:lineChart>
      <c:catAx>
        <c:axId val="32642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644192"/>
        <c:crosses val="autoZero"/>
        <c:auto val="1"/>
        <c:lblAlgn val="ctr"/>
        <c:lblOffset val="100"/>
        <c:noMultiLvlLbl val="0"/>
      </c:catAx>
      <c:valAx>
        <c:axId val="32644192"/>
        <c:scaling>
          <c:orientation val="minMax"/>
          <c:max val="1.0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6425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Bar Chart</a:t>
            </a:r>
          </a:p>
        </c:rich>
      </c:tx>
      <c:layout>
        <c:manualLayout>
          <c:xMode val="edge"/>
          <c:yMode val="edge"/>
          <c:x val="3.8197634263574041E-3"/>
          <c:y val="5.157961557346988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Acme</c:v>
                </c:pt>
                <c:pt idx="1">
                  <c:v>MakerCo</c:v>
                </c:pt>
                <c:pt idx="2">
                  <c:v>BuiltIt</c:v>
                </c:pt>
                <c:pt idx="3">
                  <c:v>Producer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1F-0849-8623-75035BB423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6"/>
        <c:overlap val="-27"/>
        <c:axId val="4299728"/>
        <c:axId val="2097532799"/>
      </c:barChart>
      <c:catAx>
        <c:axId val="4299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7532799"/>
        <c:crosses val="autoZero"/>
        <c:auto val="1"/>
        <c:lblAlgn val="ctr"/>
        <c:lblOffset val="100"/>
        <c:noMultiLvlLbl val="0"/>
      </c:catAx>
      <c:valAx>
        <c:axId val="209753279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2997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Pie</a:t>
            </a:r>
            <a:r>
              <a:rPr lang="en-US" baseline="0" dirty="0"/>
              <a:t> Chart</a:t>
            </a:r>
            <a:endParaRPr lang="en-US" dirty="0"/>
          </a:p>
        </c:rich>
      </c:tx>
      <c:layout>
        <c:manualLayout>
          <c:xMode val="edge"/>
          <c:yMode val="edge"/>
          <c:x val="1.8358036636611366E-2"/>
          <c:y val="2.578981826097833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76200"/>
          </c:spPr>
          <c:dPt>
            <c:idx val="0"/>
            <c:bubble3D val="0"/>
            <c:spPr>
              <a:solidFill>
                <a:schemeClr val="accent1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E6-8A49-B1E5-957CDA2839F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CE6-8A49-B1E5-957CDA2839F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CE6-8A49-B1E5-957CDA2839F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CE6-8A49-B1E5-957CDA2839F4}"/>
              </c:ext>
            </c:extLst>
          </c:dPt>
          <c:dLbls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8CE6-8A49-B1E5-957CDA2839F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VW</c:v>
                </c:pt>
                <c:pt idx="1">
                  <c:v>BWM</c:v>
                </c:pt>
                <c:pt idx="2">
                  <c:v>Volvo</c:v>
                </c:pt>
                <c:pt idx="3">
                  <c:v>Audi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0.15</c:v>
                </c:pt>
                <c:pt idx="1">
                  <c:v>0.2</c:v>
                </c:pt>
                <c:pt idx="2">
                  <c:v>0.15</c:v>
                </c:pt>
                <c:pt idx="3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4E-E64B-9711-562A6BBCA8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Scatter Plot</a:t>
            </a:r>
          </a:p>
        </c:rich>
      </c:tx>
      <c:layout>
        <c:manualLayout>
          <c:xMode val="edge"/>
          <c:yMode val="edge"/>
          <c:x val="2.0570504176293764E-2"/>
          <c:y val="2.813405634165997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10477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0.7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80C-3E42-99FC-E5DDDA072B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980880"/>
        <c:axId val="20502592"/>
      </c:scatterChart>
      <c:valAx>
        <c:axId val="419808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02592"/>
        <c:crosses val="autoZero"/>
        <c:crossBetween val="midCat"/>
      </c:valAx>
      <c:valAx>
        <c:axId val="20502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9808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2337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would make this better? Order the cities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0137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16452-A37F-5D4C-A6A5-D14E969773E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890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48715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really customize the look of these</a:t>
            </a:r>
          </a:p>
          <a:p>
            <a:r>
              <a:rPr lang="en-US" dirty="0"/>
              <a:t>What data might be hidden?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59313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critical piece of information do all the previous visualizations lack? Sample size as a channel.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19217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64787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0823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47644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8797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called a tree map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aesthetics are used?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else can tree maps be </a:t>
            </a:r>
            <a:r>
              <a:rPr lang="en-US" dirty="0" err="1"/>
              <a:t>usefule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89" name="Google Shape;8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Customize the color and bin 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21550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24970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a Sankey but with a polar axis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75820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69249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40141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Hairballs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78454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Used in decision trees</a:t>
            </a:r>
          </a:p>
          <a:p>
            <a:r>
              <a:rPr lang="en-US" dirty="0"/>
              <a:t>Be on the lookout for packages that include visuals to analyze the results (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18748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2193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always like the data to flow in the visual exactly as it should be displayed (e.g.., stat = identity). But </a:t>
            </a:r>
            <a:r>
              <a:rPr lang="en-US" dirty="0" err="1"/>
              <a:t>ggplot</a:t>
            </a:r>
            <a:r>
              <a:rPr lang="en-US" dirty="0"/>
              <a:t> does have some manipulations available, but with less control.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72120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Warning: English accent: “Borough”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can iterations with new aesthetics improve visuals and storytelling?</a:t>
            </a:r>
            <a:endParaRPr dirty="0"/>
          </a:p>
        </p:txBody>
      </p:sp>
      <p:sp>
        <p:nvSpPr>
          <p:cNvPr id="98" name="Google Shape;9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What’s wrong?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the aesthetic?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Without thinking about it, what is the takeaway? “Humans cause the most fires, but lightning burns the most area”</a:t>
            </a:r>
          </a:p>
        </p:txBody>
      </p:sp>
      <p:sp>
        <p:nvSpPr>
          <p:cNvPr id="107" name="Google Shape;10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Consider this when removing chart junk</a:t>
            </a:r>
            <a:endParaRPr/>
          </a:p>
        </p:txBody>
      </p:sp>
      <p:sp>
        <p:nvSpPr>
          <p:cNvPr id="116" name="Google Shape;116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Charts vs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16452-A37F-5D4C-A6A5-D14E969773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75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advice, never look at the average. People misunderstand this.</a:t>
            </a:r>
          </a:p>
          <a:p>
            <a:r>
              <a:rPr lang="en-US" dirty="0"/>
              <a:t>Averages are misleading</a:t>
            </a:r>
          </a:p>
          <a:p>
            <a:r>
              <a:rPr lang="en-US" dirty="0"/>
              <a:t>Always look at the full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7899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the mode?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6540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0156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>
            <a:spLocks noGrp="1"/>
          </p:cNvSpPr>
          <p:nvPr>
            <p:ph type="ctrTitle"/>
          </p:nvPr>
        </p:nvSpPr>
        <p:spPr>
          <a:xfrm>
            <a:off x="239349" y="2680320"/>
            <a:ext cx="10428651" cy="155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6"/>
          <p:cNvSpPr txBox="1">
            <a:spLocks noGrp="1"/>
          </p:cNvSpPr>
          <p:nvPr>
            <p:ph type="subTitle" idx="1"/>
          </p:nvPr>
        </p:nvSpPr>
        <p:spPr>
          <a:xfrm>
            <a:off x="239349" y="4329522"/>
            <a:ext cx="1042865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">
  <p:cSld name="Three Conte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5"/>
          <p:cNvSpPr txBox="1">
            <a:spLocks noGrp="1"/>
          </p:cNvSpPr>
          <p:nvPr>
            <p:ph type="title"/>
          </p:nvPr>
        </p:nvSpPr>
        <p:spPr>
          <a:xfrm>
            <a:off x="431800" y="279967"/>
            <a:ext cx="11328829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5"/>
          <p:cNvSpPr txBox="1">
            <a:spLocks noGrp="1"/>
          </p:cNvSpPr>
          <p:nvPr>
            <p:ph type="body" idx="1"/>
          </p:nvPr>
        </p:nvSpPr>
        <p:spPr>
          <a:xfrm>
            <a:off x="431800" y="1219204"/>
            <a:ext cx="3599971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–"/>
              <a:defRPr sz="1600"/>
            </a:lvl2pPr>
            <a:lvl3pPr marL="1371600" lvl="2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•"/>
              <a:defRPr sz="1600"/>
            </a:lvl3pPr>
            <a:lvl4pPr marL="1828800" lvl="3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»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25"/>
          <p:cNvSpPr txBox="1">
            <a:spLocks noGrp="1"/>
          </p:cNvSpPr>
          <p:nvPr>
            <p:ph type="sldNum" idx="12"/>
          </p:nvPr>
        </p:nvSpPr>
        <p:spPr>
          <a:xfrm>
            <a:off x="9017000" y="635000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25"/>
          <p:cNvSpPr txBox="1">
            <a:spLocks noGrp="1"/>
          </p:cNvSpPr>
          <p:nvPr>
            <p:ph type="ftr" idx="11"/>
          </p:nvPr>
        </p:nvSpPr>
        <p:spPr>
          <a:xfrm>
            <a:off x="431800" y="6356351"/>
            <a:ext cx="84485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9B9B9B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5"/>
          <p:cNvSpPr txBox="1">
            <a:spLocks noGrp="1"/>
          </p:cNvSpPr>
          <p:nvPr>
            <p:ph type="body" idx="2"/>
          </p:nvPr>
        </p:nvSpPr>
        <p:spPr>
          <a:xfrm>
            <a:off x="4296015" y="1219204"/>
            <a:ext cx="3599971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–"/>
              <a:defRPr sz="1600"/>
            </a:lvl2pPr>
            <a:lvl3pPr marL="1371600" lvl="2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•"/>
              <a:defRPr sz="1600"/>
            </a:lvl3pPr>
            <a:lvl4pPr marL="1828800" lvl="3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»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body" idx="3"/>
          </p:nvPr>
        </p:nvSpPr>
        <p:spPr>
          <a:xfrm>
            <a:off x="8160229" y="1219204"/>
            <a:ext cx="3599971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–"/>
              <a:defRPr sz="1600"/>
            </a:lvl2pPr>
            <a:lvl3pPr marL="1371600" lvl="2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•"/>
              <a:defRPr sz="1600"/>
            </a:lvl3pPr>
            <a:lvl4pPr marL="1828800" lvl="3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»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ntent">
  <p:cSld name="Four Conten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6"/>
          <p:cNvSpPr txBox="1">
            <a:spLocks noGrp="1"/>
          </p:cNvSpPr>
          <p:nvPr>
            <p:ph type="title"/>
          </p:nvPr>
        </p:nvSpPr>
        <p:spPr>
          <a:xfrm>
            <a:off x="431800" y="279967"/>
            <a:ext cx="11328829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6"/>
          <p:cNvSpPr txBox="1">
            <a:spLocks noGrp="1"/>
          </p:cNvSpPr>
          <p:nvPr>
            <p:ph type="body" idx="1"/>
          </p:nvPr>
        </p:nvSpPr>
        <p:spPr>
          <a:xfrm>
            <a:off x="431800" y="1219204"/>
            <a:ext cx="5520184" cy="246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–"/>
              <a:defRPr sz="1600"/>
            </a:lvl2pPr>
            <a:lvl3pPr marL="1371600" lvl="2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•"/>
              <a:defRPr sz="1600"/>
            </a:lvl3pPr>
            <a:lvl4pPr marL="1828800" lvl="3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»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26"/>
          <p:cNvSpPr txBox="1">
            <a:spLocks noGrp="1"/>
          </p:cNvSpPr>
          <p:nvPr>
            <p:ph type="sldNum" idx="12"/>
          </p:nvPr>
        </p:nvSpPr>
        <p:spPr>
          <a:xfrm>
            <a:off x="9017000" y="635000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26"/>
          <p:cNvSpPr txBox="1">
            <a:spLocks noGrp="1"/>
          </p:cNvSpPr>
          <p:nvPr>
            <p:ph type="ftr" idx="11"/>
          </p:nvPr>
        </p:nvSpPr>
        <p:spPr>
          <a:xfrm>
            <a:off x="431800" y="6356351"/>
            <a:ext cx="84485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9B9B9B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body" idx="2"/>
          </p:nvPr>
        </p:nvSpPr>
        <p:spPr>
          <a:xfrm>
            <a:off x="6240016" y="1219204"/>
            <a:ext cx="5520184" cy="246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–"/>
              <a:defRPr sz="1600"/>
            </a:lvl2pPr>
            <a:lvl3pPr marL="1371600" lvl="2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•"/>
              <a:defRPr sz="1600"/>
            </a:lvl3pPr>
            <a:lvl4pPr marL="1828800" lvl="3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»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body" idx="3"/>
          </p:nvPr>
        </p:nvSpPr>
        <p:spPr>
          <a:xfrm>
            <a:off x="431800" y="3875604"/>
            <a:ext cx="5520184" cy="246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–"/>
              <a:defRPr sz="1600"/>
            </a:lvl2pPr>
            <a:lvl3pPr marL="1371600" lvl="2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•"/>
              <a:defRPr sz="1600"/>
            </a:lvl3pPr>
            <a:lvl4pPr marL="1828800" lvl="3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»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6"/>
          <p:cNvSpPr txBox="1">
            <a:spLocks noGrp="1"/>
          </p:cNvSpPr>
          <p:nvPr>
            <p:ph type="body" idx="4"/>
          </p:nvPr>
        </p:nvSpPr>
        <p:spPr>
          <a:xfrm>
            <a:off x="6240016" y="3875604"/>
            <a:ext cx="5520184" cy="246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–"/>
              <a:defRPr sz="1600"/>
            </a:lvl2pPr>
            <a:lvl3pPr marL="1371600" lvl="2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•"/>
              <a:defRPr sz="1600"/>
            </a:lvl3pPr>
            <a:lvl4pPr marL="1828800" lvl="3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»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219204"/>
            <a:ext cx="5520184" cy="2461825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>
                <a:latin typeface="+mj-lt"/>
              </a:defRPr>
            </a:lvl1pPr>
            <a:lvl2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2pPr>
            <a:lvl3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3pPr>
            <a:lvl4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4pPr>
            <a:lvl5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31800" y="6356351"/>
            <a:ext cx="84485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SOURCE: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B85341-0E74-D94D-B33E-539CA459CC6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240016" y="1219204"/>
            <a:ext cx="5520184" cy="2461825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>
                <a:latin typeface="+mj-lt"/>
              </a:defRPr>
            </a:lvl1pPr>
            <a:lvl2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2pPr>
            <a:lvl3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3pPr>
            <a:lvl4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4pPr>
            <a:lvl5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F3139EB-C59A-B04F-A127-B05FF85DB58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31800" y="3875604"/>
            <a:ext cx="5520184" cy="2461825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>
                <a:latin typeface="+mj-lt"/>
              </a:defRPr>
            </a:lvl1pPr>
            <a:lvl2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2pPr>
            <a:lvl3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3pPr>
            <a:lvl4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4pPr>
            <a:lvl5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1F8E699-5C58-DF40-ACCB-499480EBE83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40016" y="3875604"/>
            <a:ext cx="5520184" cy="2461825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>
                <a:latin typeface="+mj-lt"/>
              </a:defRPr>
            </a:lvl1pPr>
            <a:lvl2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2pPr>
            <a:lvl3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3pPr>
            <a:lvl4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4pPr>
            <a:lvl5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3256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ent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800" y="279967"/>
            <a:ext cx="11328829" cy="81756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the main takeaway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1" hasCustomPrompt="1"/>
          </p:nvPr>
        </p:nvSpPr>
        <p:spPr>
          <a:xfrm>
            <a:off x="1369230" y="1340768"/>
            <a:ext cx="9453541" cy="475252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31800" y="6356351"/>
            <a:ext cx="84485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1584873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keaway Only">
  <p:cSld name="Takeaway 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 txBox="1">
            <a:spLocks noGrp="1"/>
          </p:cNvSpPr>
          <p:nvPr>
            <p:ph type="title"/>
          </p:nvPr>
        </p:nvSpPr>
        <p:spPr>
          <a:xfrm>
            <a:off x="431800" y="279967"/>
            <a:ext cx="11328829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sldNum" idx="12"/>
          </p:nvPr>
        </p:nvSpPr>
        <p:spPr>
          <a:xfrm>
            <a:off x="9017000" y="635000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ftr" idx="11"/>
          </p:nvPr>
        </p:nvSpPr>
        <p:spPr>
          <a:xfrm>
            <a:off x="431800" y="6356351"/>
            <a:ext cx="84485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9B9B9B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bg>
      <p:bgPr>
        <a:solidFill>
          <a:schemeClr val="dk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8"/>
          <p:cNvSpPr txBox="1">
            <a:spLocks noGrp="1"/>
          </p:cNvSpPr>
          <p:nvPr>
            <p:ph type="title"/>
          </p:nvPr>
        </p:nvSpPr>
        <p:spPr>
          <a:xfrm>
            <a:off x="431800" y="279966"/>
            <a:ext cx="11328829" cy="6245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0"/>
          <p:cNvSpPr txBox="1">
            <a:spLocks noGrp="1"/>
          </p:cNvSpPr>
          <p:nvPr>
            <p:ph type="title"/>
          </p:nvPr>
        </p:nvSpPr>
        <p:spPr>
          <a:xfrm>
            <a:off x="431800" y="279967"/>
            <a:ext cx="11328829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0"/>
          <p:cNvSpPr txBox="1">
            <a:spLocks noGrp="1"/>
          </p:cNvSpPr>
          <p:nvPr>
            <p:ph type="body" idx="1"/>
          </p:nvPr>
        </p:nvSpPr>
        <p:spPr>
          <a:xfrm>
            <a:off x="431800" y="1219204"/>
            <a:ext cx="11328829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–"/>
              <a:defRPr sz="1600"/>
            </a:lvl2pPr>
            <a:lvl3pPr marL="1371600" lvl="2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•"/>
              <a:defRPr sz="1600"/>
            </a:lvl3pPr>
            <a:lvl4pPr marL="1828800" lvl="3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»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0"/>
          <p:cNvSpPr txBox="1">
            <a:spLocks noGrp="1"/>
          </p:cNvSpPr>
          <p:nvPr>
            <p:ph type="sldNum" idx="12"/>
          </p:nvPr>
        </p:nvSpPr>
        <p:spPr>
          <a:xfrm>
            <a:off x="9017000" y="635000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ftr" idx="11"/>
          </p:nvPr>
        </p:nvSpPr>
        <p:spPr>
          <a:xfrm>
            <a:off x="431800" y="6356351"/>
            <a:ext cx="84485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9B9B9B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5"/>
          <p:cNvSpPr txBox="1">
            <a:spLocks noGrp="1"/>
          </p:cNvSpPr>
          <p:nvPr>
            <p:ph type="ctrTitle"/>
          </p:nvPr>
        </p:nvSpPr>
        <p:spPr>
          <a:xfrm>
            <a:off x="239349" y="2680320"/>
            <a:ext cx="10428651" cy="155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ubTitle" idx="1"/>
          </p:nvPr>
        </p:nvSpPr>
        <p:spPr>
          <a:xfrm>
            <a:off x="239349" y="4329522"/>
            <a:ext cx="1042865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Graph">
  <p:cSld name="Basic Graph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>
            <a:spLocks noGrp="1"/>
          </p:cNvSpPr>
          <p:nvPr>
            <p:ph type="title"/>
          </p:nvPr>
        </p:nvSpPr>
        <p:spPr>
          <a:xfrm>
            <a:off x="431800" y="279967"/>
            <a:ext cx="11328829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sldNum" idx="12"/>
          </p:nvPr>
        </p:nvSpPr>
        <p:spPr>
          <a:xfrm>
            <a:off x="9017000" y="635000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" name="Google Shape;43;p21"/>
          <p:cNvSpPr>
            <a:spLocks noGrp="1"/>
          </p:cNvSpPr>
          <p:nvPr>
            <p:ph type="chart" idx="2"/>
          </p:nvPr>
        </p:nvSpPr>
        <p:spPr>
          <a:xfrm>
            <a:off x="2133600" y="2147664"/>
            <a:ext cx="7924800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400"/>
              </a:spcBef>
              <a:spcAft>
                <a:spcPts val="0"/>
              </a:spcAft>
              <a:buClr>
                <a:srgbClr val="2F2F2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320"/>
              </a:spcBef>
              <a:spcAft>
                <a:spcPts val="0"/>
              </a:spcAft>
              <a:buClr>
                <a:srgbClr val="2F2F2F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20"/>
              </a:spcBef>
              <a:spcAft>
                <a:spcPts val="0"/>
              </a:spcAft>
              <a:buClr>
                <a:srgbClr val="2F2F2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320"/>
              </a:spcBef>
              <a:spcAft>
                <a:spcPts val="0"/>
              </a:spcAft>
              <a:buClr>
                <a:srgbClr val="2F2F2F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320"/>
              </a:spcBef>
              <a:spcAft>
                <a:spcPts val="0"/>
              </a:spcAft>
              <a:buClr>
                <a:srgbClr val="2F2F2F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body" idx="1"/>
          </p:nvPr>
        </p:nvSpPr>
        <p:spPr>
          <a:xfrm>
            <a:off x="431800" y="1226570"/>
            <a:ext cx="7008349" cy="294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body" idx="3"/>
          </p:nvPr>
        </p:nvSpPr>
        <p:spPr>
          <a:xfrm>
            <a:off x="431800" y="1540008"/>
            <a:ext cx="7008349" cy="294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ftr" idx="11"/>
          </p:nvPr>
        </p:nvSpPr>
        <p:spPr>
          <a:xfrm>
            <a:off x="431800" y="6356351"/>
            <a:ext cx="84485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 Content">
  <p:cSld name="Center Conte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2"/>
          <p:cNvSpPr txBox="1">
            <a:spLocks noGrp="1"/>
          </p:cNvSpPr>
          <p:nvPr>
            <p:ph type="title"/>
          </p:nvPr>
        </p:nvSpPr>
        <p:spPr>
          <a:xfrm>
            <a:off x="431800" y="279967"/>
            <a:ext cx="11328829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sldNum" idx="12"/>
          </p:nvPr>
        </p:nvSpPr>
        <p:spPr>
          <a:xfrm>
            <a:off x="9017000" y="635000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p22"/>
          <p:cNvSpPr>
            <a:spLocks noGrp="1"/>
          </p:cNvSpPr>
          <p:nvPr>
            <p:ph type="chart" idx="2"/>
          </p:nvPr>
        </p:nvSpPr>
        <p:spPr>
          <a:xfrm>
            <a:off x="1369230" y="1340768"/>
            <a:ext cx="9453541" cy="4752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400"/>
              </a:spcBef>
              <a:spcAft>
                <a:spcPts val="0"/>
              </a:spcAft>
              <a:buClr>
                <a:srgbClr val="2F2F2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320"/>
              </a:spcBef>
              <a:spcAft>
                <a:spcPts val="0"/>
              </a:spcAft>
              <a:buClr>
                <a:srgbClr val="2F2F2F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20"/>
              </a:spcBef>
              <a:spcAft>
                <a:spcPts val="0"/>
              </a:spcAft>
              <a:buClr>
                <a:srgbClr val="2F2F2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320"/>
              </a:spcBef>
              <a:spcAft>
                <a:spcPts val="0"/>
              </a:spcAft>
              <a:buClr>
                <a:srgbClr val="2F2F2F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320"/>
              </a:spcBef>
              <a:spcAft>
                <a:spcPts val="0"/>
              </a:spcAft>
              <a:buClr>
                <a:srgbClr val="2F2F2F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ftr" idx="11"/>
          </p:nvPr>
        </p:nvSpPr>
        <p:spPr>
          <a:xfrm>
            <a:off x="431800" y="6356351"/>
            <a:ext cx="84485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9B9B9B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3"/>
          <p:cNvSpPr txBox="1">
            <a:spLocks noGrp="1"/>
          </p:cNvSpPr>
          <p:nvPr>
            <p:ph type="title"/>
          </p:nvPr>
        </p:nvSpPr>
        <p:spPr>
          <a:xfrm>
            <a:off x="431800" y="279967"/>
            <a:ext cx="11328829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3"/>
          <p:cNvSpPr txBox="1">
            <a:spLocks noGrp="1"/>
          </p:cNvSpPr>
          <p:nvPr>
            <p:ph type="sldNum" idx="12"/>
          </p:nvPr>
        </p:nvSpPr>
        <p:spPr>
          <a:xfrm>
            <a:off x="9017000" y="635000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" name="Google Shape;55;p23"/>
          <p:cNvSpPr txBox="1">
            <a:spLocks noGrp="1"/>
          </p:cNvSpPr>
          <p:nvPr>
            <p:ph type="body" idx="1"/>
          </p:nvPr>
        </p:nvSpPr>
        <p:spPr>
          <a:xfrm>
            <a:off x="431800" y="1649832"/>
            <a:ext cx="11328829" cy="4196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–"/>
              <a:defRPr sz="1600"/>
            </a:lvl2pPr>
            <a:lvl3pPr marL="1371600" lvl="2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•"/>
              <a:defRPr sz="1600"/>
            </a:lvl3pPr>
            <a:lvl4pPr marL="1828800" lvl="3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»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body" idx="2"/>
          </p:nvPr>
        </p:nvSpPr>
        <p:spPr>
          <a:xfrm>
            <a:off x="431800" y="1226570"/>
            <a:ext cx="11328829" cy="294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ftr" idx="11"/>
          </p:nvPr>
        </p:nvSpPr>
        <p:spPr>
          <a:xfrm>
            <a:off x="431800" y="6356351"/>
            <a:ext cx="84485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9B9B9B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4"/>
          <p:cNvSpPr txBox="1">
            <a:spLocks noGrp="1"/>
          </p:cNvSpPr>
          <p:nvPr>
            <p:ph type="title"/>
          </p:nvPr>
        </p:nvSpPr>
        <p:spPr>
          <a:xfrm>
            <a:off x="431800" y="279967"/>
            <a:ext cx="11328829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body" idx="1"/>
          </p:nvPr>
        </p:nvSpPr>
        <p:spPr>
          <a:xfrm>
            <a:off x="431800" y="1219204"/>
            <a:ext cx="5424173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–"/>
              <a:defRPr sz="1600"/>
            </a:lvl2pPr>
            <a:lvl3pPr marL="1371600" lvl="2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•"/>
              <a:defRPr sz="1600"/>
            </a:lvl3pPr>
            <a:lvl4pPr marL="1828800" lvl="3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»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24"/>
          <p:cNvSpPr txBox="1">
            <a:spLocks noGrp="1"/>
          </p:cNvSpPr>
          <p:nvPr>
            <p:ph type="sldNum" idx="12"/>
          </p:nvPr>
        </p:nvSpPr>
        <p:spPr>
          <a:xfrm>
            <a:off x="9017000" y="635000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" name="Google Shape;62;p24"/>
          <p:cNvSpPr txBox="1">
            <a:spLocks noGrp="1"/>
          </p:cNvSpPr>
          <p:nvPr>
            <p:ph type="ftr" idx="11"/>
          </p:nvPr>
        </p:nvSpPr>
        <p:spPr>
          <a:xfrm>
            <a:off x="431800" y="6356351"/>
            <a:ext cx="84485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9B9B9B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 txBox="1">
            <a:spLocks noGrp="1"/>
          </p:cNvSpPr>
          <p:nvPr>
            <p:ph type="body" idx="2"/>
          </p:nvPr>
        </p:nvSpPr>
        <p:spPr>
          <a:xfrm>
            <a:off x="6336027" y="1219204"/>
            <a:ext cx="5424173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–"/>
              <a:defRPr sz="1600"/>
            </a:lvl2pPr>
            <a:lvl3pPr marL="1371600" lvl="2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•"/>
              <a:defRPr sz="1600"/>
            </a:lvl3pPr>
            <a:lvl4pPr marL="1828800" lvl="3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»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431800" y="279967"/>
            <a:ext cx="11328829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431800" y="1219204"/>
            <a:ext cx="11328829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rgbClr val="7C7C7C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rgbClr val="7C7C7C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rgbClr val="7C7C7C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7C7C7C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sldNum" idx="12"/>
          </p:nvPr>
        </p:nvSpPr>
        <p:spPr>
          <a:xfrm>
            <a:off x="9017000" y="635000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431800" y="6356351"/>
            <a:ext cx="84485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>
            <a:spLocks noGrp="1"/>
          </p:cNvSpPr>
          <p:nvPr>
            <p:ph type="title"/>
          </p:nvPr>
        </p:nvSpPr>
        <p:spPr>
          <a:xfrm>
            <a:off x="431800" y="279967"/>
            <a:ext cx="11328829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body" idx="1"/>
          </p:nvPr>
        </p:nvSpPr>
        <p:spPr>
          <a:xfrm>
            <a:off x="431800" y="1219204"/>
            <a:ext cx="11328829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2F2F2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rgbClr val="2F2F2F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rgbClr val="2F2F2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rgbClr val="2F2F2F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2F2F2F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sldNum" idx="12"/>
          </p:nvPr>
        </p:nvSpPr>
        <p:spPr>
          <a:xfrm>
            <a:off x="9017000" y="635000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ftr" idx="11"/>
          </p:nvPr>
        </p:nvSpPr>
        <p:spPr>
          <a:xfrm>
            <a:off x="431800" y="6356351"/>
            <a:ext cx="84485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player.vimeo.com/video/9870257?app_id=122963" TargetMode="Externa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239349" y="2680320"/>
            <a:ext cx="10428651" cy="155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/>
              <a:t>Stat 495r – Presenting Data</a:t>
            </a:r>
            <a:endParaRPr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239349" y="4329522"/>
            <a:ext cx="1042865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Week 11 – Densities and non-standard visualizations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E6095-6F75-5846-82A6-5A9B8B81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5D614-F3E4-B545-8981-F36FC62389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E433E6-E180-754C-96B0-8C3D9B1E1D1F}"/>
              </a:ext>
            </a:extLst>
          </p:cNvPr>
          <p:cNvSpPr txBox="1"/>
          <p:nvPr/>
        </p:nvSpPr>
        <p:spPr>
          <a:xfrm>
            <a:off x="6967728" y="276470"/>
            <a:ext cx="4946904" cy="7386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(houses) +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geom_histogram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market_value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(0, 1000000)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D647CB-6377-1B4C-AFA3-43FBD1CBA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676" y="1195577"/>
            <a:ext cx="9213596" cy="529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219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16F92-4AB4-AD44-8599-2BC00EB11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CDE59-481C-7045-B2BC-7479AD7506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6109AF-83BA-7F4F-A241-83CBECF44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3" y="1097528"/>
            <a:ext cx="9608703" cy="4996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51C1FB-AA24-2C4B-85EF-482E891A442C}"/>
              </a:ext>
            </a:extLst>
          </p:cNvPr>
          <p:cNvSpPr txBox="1"/>
          <p:nvPr/>
        </p:nvSpPr>
        <p:spPr>
          <a:xfrm>
            <a:off x="5504688" y="276470"/>
            <a:ext cx="6409944" cy="7386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(houses) +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geom_density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market_value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), fill = "grey50") +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(0, 1000000)</a:t>
            </a:r>
          </a:p>
        </p:txBody>
      </p:sp>
    </p:spTree>
    <p:extLst>
      <p:ext uri="{BB962C8B-B14F-4D97-AF65-F5344CB8AC3E}">
        <p14:creationId xmlns:p14="http://schemas.microsoft.com/office/powerpoint/2010/main" val="372455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37C92-81CC-214E-93A8-0C837B68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Densities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38C6E-4827-DE4D-AC6C-144F246213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A28EF9-12B6-AF4A-99C0-2C77ECE35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401" y="1413002"/>
            <a:ext cx="9187473" cy="47774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2E05A2-9905-0A41-8485-BE8C96ED8789}"/>
              </a:ext>
            </a:extLst>
          </p:cNvPr>
          <p:cNvSpPr txBox="1"/>
          <p:nvPr/>
        </p:nvSpPr>
        <p:spPr>
          <a:xfrm>
            <a:off x="4764024" y="276470"/>
            <a:ext cx="7150608" cy="7386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(houses) +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geom_density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market_value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fill = city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alpha = 0.3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(0, 1000000)</a:t>
            </a:r>
          </a:p>
        </p:txBody>
      </p:sp>
    </p:spTree>
    <p:extLst>
      <p:ext uri="{BB962C8B-B14F-4D97-AF65-F5344CB8AC3E}">
        <p14:creationId xmlns:p14="http://schemas.microsoft.com/office/powerpoint/2010/main" val="4243555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314D3-A5F0-1D4D-B081-ADB199CF7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Multiples using facets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F217E1-362D-204F-89BE-107B8EAB14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E36570-BB55-D343-BEFF-B51A92D0A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29" y="1402683"/>
            <a:ext cx="9514079" cy="49473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1A249B-2914-D248-AA7E-AD410ED397EC}"/>
              </a:ext>
            </a:extLst>
          </p:cNvPr>
          <p:cNvSpPr txBox="1"/>
          <p:nvPr/>
        </p:nvSpPr>
        <p:spPr>
          <a:xfrm>
            <a:off x="5504688" y="276470"/>
            <a:ext cx="6409944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(houses) +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geom_density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market_value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), fill = "grey50") +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facet_grid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(~city)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(0, 1000000)</a:t>
            </a:r>
          </a:p>
        </p:txBody>
      </p:sp>
    </p:spTree>
    <p:extLst>
      <p:ext uri="{BB962C8B-B14F-4D97-AF65-F5344CB8AC3E}">
        <p14:creationId xmlns:p14="http://schemas.microsoft.com/office/powerpoint/2010/main" val="3333550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92F9-8A6D-764F-8366-04051C1E0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DEB5D-3766-6548-8D44-93CEA52E11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2DA7F4-7790-9A4C-B7E0-7177981FF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263" y="1316737"/>
            <a:ext cx="9521581" cy="49512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B2928E-4D60-0E4C-9847-CA5D645AD9AA}"/>
              </a:ext>
            </a:extLst>
          </p:cNvPr>
          <p:cNvSpPr txBox="1"/>
          <p:nvPr/>
        </p:nvSpPr>
        <p:spPr>
          <a:xfrm>
            <a:off x="5504688" y="276470"/>
            <a:ext cx="6409944" cy="11695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ggridges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ggridges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(houses) +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geom_density_ridges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(y = city, x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market_value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(0, 1000000)</a:t>
            </a:r>
          </a:p>
        </p:txBody>
      </p:sp>
    </p:spTree>
    <p:extLst>
      <p:ext uri="{BB962C8B-B14F-4D97-AF65-F5344CB8AC3E}">
        <p14:creationId xmlns:p14="http://schemas.microsoft.com/office/powerpoint/2010/main" val="1938281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E4F768-CB9E-E445-93B3-097AED4479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FC6A9-EBBF-C34C-8B6E-1641B3027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SOURCE: Instagram, @</a:t>
            </a:r>
            <a:r>
              <a:rPr lang="en-US" dirty="0" err="1"/>
              <a:t>kirkgoldsberry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625E055-0D56-4442-81C5-DAF07B215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463" y="436585"/>
            <a:ext cx="5619750" cy="561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04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B468E-5676-F74E-91BB-18718A9D2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Violin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F23AD9-C7B2-7B46-90C8-210861B1C8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C95725-27D8-644E-85F9-396FF29D457C}"/>
              </a:ext>
            </a:extLst>
          </p:cNvPr>
          <p:cNvSpPr txBox="1"/>
          <p:nvPr/>
        </p:nvSpPr>
        <p:spPr>
          <a:xfrm>
            <a:off x="5504688" y="276470"/>
            <a:ext cx="6409944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(houses) +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geom_violin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 = city, y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market_value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ylim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(0, 1000000) +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coord_flip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28B952-1B40-D742-9BA7-23A809045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383" y="1351434"/>
            <a:ext cx="9380217" cy="487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19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6C9B3-A8B4-694B-BF65-FB2C5C835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C2687-FA55-0A44-9430-9F10ADAC8E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E42364-6AF6-3547-8113-BA8049156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46" y="1302410"/>
            <a:ext cx="9312910" cy="48427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5A8AB2-9803-A249-8F00-243B4E34CB65}"/>
              </a:ext>
            </a:extLst>
          </p:cNvPr>
          <p:cNvSpPr txBox="1"/>
          <p:nvPr/>
        </p:nvSpPr>
        <p:spPr>
          <a:xfrm>
            <a:off x="5504688" y="276470"/>
            <a:ext cx="6409944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(houses) +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geom_boxplot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 = city, y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market_value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ylim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(0, 1000000) +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coord_flip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020285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61674-1318-A44E-8209-E420D1D55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Boxplot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F43B2-9987-834A-92C7-A02BBA08C6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2C135C-1AD1-0344-8A7C-A4BD48764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28" y="1228216"/>
            <a:ext cx="10744200" cy="4991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426598-1558-5346-815D-34C6689FD0BA}"/>
              </a:ext>
            </a:extLst>
          </p:cNvPr>
          <p:cNvSpPr/>
          <p:nvPr/>
        </p:nvSpPr>
        <p:spPr>
          <a:xfrm>
            <a:off x="189579" y="6424144"/>
            <a:ext cx="56765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www.leansigmacorporation.com</a:t>
            </a:r>
            <a:r>
              <a:rPr lang="en-US" dirty="0"/>
              <a:t>/box-plot-with-</a:t>
            </a:r>
            <a:r>
              <a:rPr lang="en-US" dirty="0" err="1"/>
              <a:t>minitab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15371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6C9B3-A8B4-694B-BF65-FB2C5C835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C2687-FA55-0A44-9430-9F10ADAC8E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8430F7-3917-B947-A2BC-16424A3AE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85" y="1288223"/>
            <a:ext cx="9367473" cy="48710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E083C6-2BE4-B644-B4EC-BC7352911089}"/>
              </a:ext>
            </a:extLst>
          </p:cNvPr>
          <p:cNvSpPr txBox="1"/>
          <p:nvPr/>
        </p:nvSpPr>
        <p:spPr>
          <a:xfrm>
            <a:off x="5504688" y="276470"/>
            <a:ext cx="6409944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(houses) +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geom_jitter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 = city, y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market_value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ylim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(0, 1000000) +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coord_flip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712137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27995-2799-F442-B470-B4989BA4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63819-495C-5140-BF71-433AA1C4F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1" y="1219204"/>
            <a:ext cx="7688072" cy="4627563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Max Larsen Parker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Tableau follow-up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Agenda for the rest of the year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RShiny</a:t>
            </a:r>
            <a:endParaRPr lang="en-US" dirty="0"/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Interactivity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Labeling </a:t>
            </a:r>
            <a:r>
              <a:rPr lang="en-US" dirty="0" err="1"/>
              <a:t>ggplots</a:t>
            </a:r>
            <a:endParaRPr lang="en-US" dirty="0"/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Maps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Last day will by some Python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1.5 more </a:t>
            </a:r>
            <a:r>
              <a:rPr lang="en-US" dirty="0" err="1"/>
              <a:t>homeworks</a:t>
            </a:r>
            <a:r>
              <a:rPr lang="en-US" dirty="0"/>
              <a:t> (none today)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No final or tests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93A2A-FBAD-CD47-8E0D-D05D82BF1B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43F447-6F62-DE49-9C1A-A0034942B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527" y="1219204"/>
            <a:ext cx="3470673" cy="462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049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BF2F-9C52-D14E-A71B-D0D57D34E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Frankenstein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2D097-60C4-A54F-89FF-F632D45844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EADD20-D47E-3043-9B00-B88DD8BF9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1449578"/>
            <a:ext cx="9670796" cy="50288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BECC0D-18A2-F849-8E91-C8846D36F086}"/>
              </a:ext>
            </a:extLst>
          </p:cNvPr>
          <p:cNvSpPr txBox="1"/>
          <p:nvPr/>
        </p:nvSpPr>
        <p:spPr>
          <a:xfrm>
            <a:off x="5504688" y="276470"/>
            <a:ext cx="6409944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(houses,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 = city, y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market_value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geom_boxplot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(alpha = .5, color = "blue") +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geom_violin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(alpha = .5, color = "red") +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geom_jitter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(alpha = 0.1) +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ylim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(0, 1000000) +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coord_flip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719714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B571D-452B-8546-A13C-6A031925E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9942F-D07D-9440-B350-02539D5E7D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046FBB-5AF3-5045-9B38-8A136F26A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6071"/>
            <a:ext cx="12192000" cy="40258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DFA62E5-6ECF-F946-A2D4-7F7F13F0AF95}"/>
              </a:ext>
            </a:extLst>
          </p:cNvPr>
          <p:cNvSpPr/>
          <p:nvPr/>
        </p:nvSpPr>
        <p:spPr>
          <a:xfrm>
            <a:off x="276882" y="6350005"/>
            <a:ext cx="66175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www.r</a:t>
            </a:r>
            <a:r>
              <a:rPr lang="en-US" dirty="0"/>
              <a:t>-graph-</a:t>
            </a:r>
            <a:r>
              <a:rPr lang="en-US" dirty="0" err="1"/>
              <a:t>gallery.com</a:t>
            </a:r>
            <a:r>
              <a:rPr lang="en-US" dirty="0"/>
              <a:t>/277-marginal-histogram-for-ggplot2.html</a:t>
            </a:r>
          </a:p>
        </p:txBody>
      </p:sp>
    </p:spTree>
    <p:extLst>
      <p:ext uri="{BB962C8B-B14F-4D97-AF65-F5344CB8AC3E}">
        <p14:creationId xmlns:p14="http://schemas.microsoft.com/office/powerpoint/2010/main" val="1180389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F6897-4190-D34F-9EA6-7BB9AA956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38D00-F872-ED4A-906F-6F2F8291AC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28F76-017F-3440-A542-76D035920F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39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36CED-E17B-C242-A70D-6D53CBCDB7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‘Horrific’ typo valued Wasatch County home at almost $1 billion. Now taxpayers may end up paying for it</a:t>
            </a:r>
          </a:p>
          <a:p>
            <a:r>
              <a:rPr lang="en-US" sz="2000" dirty="0"/>
              <a:t>County officials apologize, say error ‘should have been caught’</a:t>
            </a:r>
            <a:endParaRPr lang="en-US" sz="6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A31A8-044D-6140-9A17-9E9446C56F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0CDDF8-BE4D-D14D-BFAD-9C11F7E9E3E5}"/>
              </a:ext>
            </a:extLst>
          </p:cNvPr>
          <p:cNvSpPr/>
          <p:nvPr/>
        </p:nvSpPr>
        <p:spPr>
          <a:xfrm>
            <a:off x="568960" y="6253465"/>
            <a:ext cx="87660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</a:rPr>
              <a:t>Source: https://</a:t>
            </a:r>
            <a:r>
              <a:rPr lang="en-US" sz="1200" dirty="0" err="1">
                <a:solidFill>
                  <a:schemeClr val="tx2"/>
                </a:solidFill>
              </a:rPr>
              <a:t>www.deseret.com</a:t>
            </a:r>
            <a:r>
              <a:rPr lang="en-US" sz="1200" dirty="0">
                <a:solidFill>
                  <a:schemeClr val="tx2"/>
                </a:solidFill>
              </a:rPr>
              <a:t>/</a:t>
            </a:r>
            <a:r>
              <a:rPr lang="en-US" sz="1200" dirty="0" err="1">
                <a:solidFill>
                  <a:schemeClr val="tx2"/>
                </a:solidFill>
              </a:rPr>
              <a:t>utah</a:t>
            </a:r>
            <a:r>
              <a:rPr lang="en-US" sz="1200" dirty="0">
                <a:solidFill>
                  <a:schemeClr val="tx2"/>
                </a:solidFill>
              </a:rPr>
              <a:t>/2019/12/5/20997681/horrific-wasatch-county-error-valued-home-for-nearly-1-billion-now-taxpayers-may-have-to-pay-more</a:t>
            </a:r>
          </a:p>
        </p:txBody>
      </p:sp>
    </p:spTree>
    <p:extLst>
      <p:ext uri="{BB962C8B-B14F-4D97-AF65-F5344CB8AC3E}">
        <p14:creationId xmlns:p14="http://schemas.microsoft.com/office/powerpoint/2010/main" val="2727869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B6F94-44ED-FB4D-B77D-788B31E4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18148-57E0-1E40-B95D-35076AAD23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878E99-B4BA-AC4E-B3D8-696190016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74" y="2650343"/>
            <a:ext cx="7017766" cy="3649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02995E-236A-F74D-AC44-B849579E3D4C}"/>
              </a:ext>
            </a:extLst>
          </p:cNvPr>
          <p:cNvSpPr txBox="1"/>
          <p:nvPr/>
        </p:nvSpPr>
        <p:spPr>
          <a:xfrm>
            <a:off x="3730752" y="276470"/>
            <a:ext cx="8183880" cy="22467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houses %&gt;%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filter(city %in% c("MIDWAY", "HEBER"),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year_built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&gt;= 2010,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year_built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&lt;= 2018) %&gt;%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(city,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year_built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med_price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median(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market_value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med_price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med_price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/1000) %&gt;%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(y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year_built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x = city, fill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med_price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geom_tile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geom_text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(label = scales::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label_dollar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(suffix = "K")(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med_price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)))</a:t>
            </a:r>
          </a:p>
        </p:txBody>
      </p:sp>
    </p:spTree>
    <p:extLst>
      <p:ext uri="{BB962C8B-B14F-4D97-AF65-F5344CB8AC3E}">
        <p14:creationId xmlns:p14="http://schemas.microsoft.com/office/powerpoint/2010/main" val="37255657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A7B86-FF4C-F348-9828-DF6EFF0B3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2C760-FCEF-F84C-8963-A854E81260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425C5-E399-1840-B258-55E86F804AC9}"/>
              </a:ext>
            </a:extLst>
          </p:cNvPr>
          <p:cNvSpPr txBox="1"/>
          <p:nvPr/>
        </p:nvSpPr>
        <p:spPr>
          <a:xfrm>
            <a:off x="5504688" y="276470"/>
            <a:ext cx="6409944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(houses,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year_built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market_value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ylim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(0, 1000000) +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(1975, 2018)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5D7913-B7C4-E442-8CDE-E0AEEAECC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1661465"/>
            <a:ext cx="92075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487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6CDB2-654E-4140-951F-93705A47C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Jitter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F78995-236B-A54D-8B10-A54D93AFD3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77FB10-4A3A-A14C-9A3A-F6D60227F3BB}"/>
              </a:ext>
            </a:extLst>
          </p:cNvPr>
          <p:cNvSpPr txBox="1"/>
          <p:nvPr/>
        </p:nvSpPr>
        <p:spPr>
          <a:xfrm>
            <a:off x="5504688" y="276470"/>
            <a:ext cx="6409944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(houses,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year_built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market_value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geom_jitter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(alpha = .5) +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ylim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(0, 1000000) +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(1975, 2018)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1FCADE-02EE-9C4B-9BFF-5FE1A389D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1328549"/>
            <a:ext cx="9822543" cy="510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586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D9D98-17C9-4C4C-98B4-85E6BAA5D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Hexbin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4DBB3-F34D-844B-A83B-429C88B2D3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977EB6-F6AD-D04B-A2C7-298FFE3FD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71" y="1239516"/>
            <a:ext cx="9006543" cy="5378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C5CBD0-D9D4-2947-A240-0B7C508DDF59}"/>
              </a:ext>
            </a:extLst>
          </p:cNvPr>
          <p:cNvSpPr txBox="1"/>
          <p:nvPr/>
        </p:nvSpPr>
        <p:spPr>
          <a:xfrm>
            <a:off x="5504688" y="276470"/>
            <a:ext cx="6409944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(houses,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year_built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market_value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geom_hex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ylim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(0, 1000000) +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(1975, 2018)</a:t>
            </a:r>
          </a:p>
        </p:txBody>
      </p:sp>
    </p:spTree>
    <p:extLst>
      <p:ext uri="{BB962C8B-B14F-4D97-AF65-F5344CB8AC3E}">
        <p14:creationId xmlns:p14="http://schemas.microsoft.com/office/powerpoint/2010/main" val="31524721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85BD6-DA92-CC41-9EE1-E4440F2D1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Contour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E99DE-6822-A249-A221-6E49D477C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3C9F81-F190-0342-9A3E-2E4057D80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36" y="1194706"/>
            <a:ext cx="8682264" cy="51843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C701F8-1588-B145-B90A-928F43C17C15}"/>
              </a:ext>
            </a:extLst>
          </p:cNvPr>
          <p:cNvSpPr txBox="1"/>
          <p:nvPr/>
        </p:nvSpPr>
        <p:spPr>
          <a:xfrm>
            <a:off x="5504688" y="276470"/>
            <a:ext cx="6409944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(houses,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year_built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market_value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geom_density2d()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ylim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(0, 1000000) +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(1975, 2018)</a:t>
            </a:r>
          </a:p>
        </p:txBody>
      </p:sp>
    </p:spTree>
    <p:extLst>
      <p:ext uri="{BB962C8B-B14F-4D97-AF65-F5344CB8AC3E}">
        <p14:creationId xmlns:p14="http://schemas.microsoft.com/office/powerpoint/2010/main" val="2520680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A8E72-B360-3346-B5FA-CB43BAB3A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2D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F392B-52CE-E444-924F-AADB8E0EC5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C3FB8A-64A4-1F43-AD5E-596819412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303564"/>
            <a:ext cx="8585200" cy="51264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6D6007-0E9B-234C-AC9D-C97E5C002CDE}"/>
              </a:ext>
            </a:extLst>
          </p:cNvPr>
          <p:cNvSpPr txBox="1"/>
          <p:nvPr/>
        </p:nvSpPr>
        <p:spPr>
          <a:xfrm>
            <a:off x="5029200" y="276470"/>
            <a:ext cx="6885432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(houses,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year_built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market_value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stat_density_2d(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(fill = ..level..),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"polygon") +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ylim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(0, 1000000) +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(1975, 2018)</a:t>
            </a:r>
          </a:p>
        </p:txBody>
      </p:sp>
    </p:spTree>
    <p:extLst>
      <p:ext uri="{BB962C8B-B14F-4D97-AF65-F5344CB8AC3E}">
        <p14:creationId xmlns:p14="http://schemas.microsoft.com/office/powerpoint/2010/main" val="1226999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431800" y="279967"/>
            <a:ext cx="11328829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Data Viz #1</a:t>
            </a:r>
            <a:endParaRPr/>
          </a:p>
        </p:txBody>
      </p:sp>
      <p:sp>
        <p:nvSpPr>
          <p:cNvPr id="92" name="Google Shape;92;p2"/>
          <p:cNvSpPr txBox="1">
            <a:spLocks noGrp="1"/>
          </p:cNvSpPr>
          <p:nvPr>
            <p:ph type="sldNum" idx="12"/>
          </p:nvPr>
        </p:nvSpPr>
        <p:spPr>
          <a:xfrm>
            <a:off x="9017000" y="635000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93" name="Google Shape;93;p2"/>
          <p:cNvSpPr txBox="1">
            <a:spLocks noGrp="1"/>
          </p:cNvSpPr>
          <p:nvPr>
            <p:ph type="ftr" idx="11"/>
          </p:nvPr>
        </p:nvSpPr>
        <p:spPr>
          <a:xfrm>
            <a:off x="431800" y="6356351"/>
            <a:ext cx="84485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dirty="0"/>
              <a:t>SOURCE: https://</a:t>
            </a:r>
            <a:r>
              <a:rPr lang="en-US" dirty="0" err="1"/>
              <a:t>newsmap-js.herokuapp.com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D599E2-5558-EE4B-8E8B-D599C8FAE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743" y="708074"/>
            <a:ext cx="9027090" cy="564193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8A238-3962-AA45-8865-DAF25FF6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it!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7F9B25-5A85-C647-9525-E448E42469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A01986-0601-4448-B9DF-6F2704EF6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1" y="1320805"/>
            <a:ext cx="5346700" cy="5029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E2E745-3D67-D04C-8C3E-C252000F69B0}"/>
              </a:ext>
            </a:extLst>
          </p:cNvPr>
          <p:cNvSpPr/>
          <p:nvPr/>
        </p:nvSpPr>
        <p:spPr>
          <a:xfrm>
            <a:off x="177793" y="6419393"/>
            <a:ext cx="57839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www.r</a:t>
            </a:r>
            <a:r>
              <a:rPr lang="en-US" dirty="0"/>
              <a:t>-graph-</a:t>
            </a:r>
            <a:r>
              <a:rPr lang="en-US" dirty="0" err="1"/>
              <a:t>gallery.com</a:t>
            </a:r>
            <a:r>
              <a:rPr lang="en-US" dirty="0"/>
              <a:t>/2d-density-plot-with-ggplot2.html#distr</a:t>
            </a:r>
          </a:p>
        </p:txBody>
      </p:sp>
    </p:spTree>
    <p:extLst>
      <p:ext uri="{BB962C8B-B14F-4D97-AF65-F5344CB8AC3E}">
        <p14:creationId xmlns:p14="http://schemas.microsoft.com/office/powerpoint/2010/main" val="3974489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F384E-EC95-894C-8BCB-7B9D74FBC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Eye Candy</a:t>
            </a:r>
          </a:p>
        </p:txBody>
      </p:sp>
    </p:spTree>
    <p:extLst>
      <p:ext uri="{BB962C8B-B14F-4D97-AF65-F5344CB8AC3E}">
        <p14:creationId xmlns:p14="http://schemas.microsoft.com/office/powerpoint/2010/main" val="3535932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028B9-17EE-974E-BA56-457347B61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Sankey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95C75-C0BA-6A45-A7A7-370FA99AB4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4E4775-5A57-4343-8C5D-9776C63B0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93" y="1419215"/>
            <a:ext cx="6185150" cy="4782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A1FF27-30C2-2441-A9B4-34FC0667D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286" y="1419215"/>
            <a:ext cx="4506493" cy="484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097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A234B-6919-7E49-B070-E9215ADEC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09499A-B9E9-124E-9B9D-E53603FA84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  <p:pic>
        <p:nvPicPr>
          <p:cNvPr id="22530" name="Picture 2" descr="data visualization | Analytics in Instructional Design | Page 2">
            <a:extLst>
              <a:ext uri="{FF2B5EF4-FFF2-40B4-BE49-F238E27FC236}">
                <a16:creationId xmlns:a16="http://schemas.microsoft.com/office/drawing/2014/main" id="{0ECE488E-A986-A54A-815B-47EE5DDB1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27" y="817561"/>
            <a:ext cx="5768473" cy="5760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5811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8D640-176F-2B46-80A6-A69C5F956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4D55A-59A2-E747-8734-749C9D6703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34853-2FD0-2940-9003-BDAC05D6C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86" y="806495"/>
            <a:ext cx="5174773" cy="49695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5BA017-3F16-5849-A84D-95619267C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951818"/>
            <a:ext cx="4539343" cy="45393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A0ECC0-1A14-E044-91A9-884B380D8C6A}"/>
              </a:ext>
            </a:extLst>
          </p:cNvPr>
          <p:cNvSpPr txBox="1"/>
          <p:nvPr/>
        </p:nvSpPr>
        <p:spPr>
          <a:xfrm>
            <a:off x="849086" y="6056752"/>
            <a:ext cx="73369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Also an eye candy chart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Common in politics and sociology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lots of criticism around this chart type – use it only if it makes sense</a:t>
            </a:r>
          </a:p>
        </p:txBody>
      </p:sp>
    </p:spTree>
    <p:extLst>
      <p:ext uri="{BB962C8B-B14F-4D97-AF65-F5344CB8AC3E}">
        <p14:creationId xmlns:p14="http://schemas.microsoft.com/office/powerpoint/2010/main" val="19470270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BAA4D-069B-7F4B-9767-B816FB1A9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cloud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7835C-3F02-7B43-84C0-E6BACD4DEB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/>
          </a:p>
        </p:txBody>
      </p:sp>
      <p:pic>
        <p:nvPicPr>
          <p:cNvPr id="1026" name="Picture 2" descr="1">
            <a:extLst>
              <a:ext uri="{FF2B5EF4-FFF2-40B4-BE49-F238E27FC236}">
                <a16:creationId xmlns:a16="http://schemas.microsoft.com/office/drawing/2014/main" id="{746B7607-1890-B649-8EA5-983B54EF0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59" y="1097528"/>
            <a:ext cx="6646037" cy="478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1B898D-4E9C-C14D-AD69-E15A388713F8}"/>
              </a:ext>
            </a:extLst>
          </p:cNvPr>
          <p:cNvSpPr txBox="1"/>
          <p:nvPr/>
        </p:nvSpPr>
        <p:spPr>
          <a:xfrm>
            <a:off x="7351776" y="1179576"/>
            <a:ext cx="418795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devtools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install_github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lchiffon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/wordcloud2")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library(“wordcloud2”)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wordcloud2(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demoFreq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size = 2,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minRotation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-pi/2,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maxRotation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-pi/2)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949BC1-F80A-754A-BFFA-5FB4666351F4}"/>
              </a:ext>
            </a:extLst>
          </p:cNvPr>
          <p:cNvSpPr txBox="1"/>
          <p:nvPr/>
        </p:nvSpPr>
        <p:spPr>
          <a:xfrm>
            <a:off x="7488936" y="3593592"/>
            <a:ext cx="44256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Cute effective eye-candy; client’s love these, but not very useful as a data viz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Dozens of free version tools exist online – </a:t>
            </a:r>
            <a:r>
              <a:rPr lang="en-US" dirty="0" err="1"/>
              <a:t>wordle.net</a:t>
            </a:r>
            <a:r>
              <a:rPr lang="en-US" dirty="0"/>
              <a:t> is my favorite; R code also 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familiar shapes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saturation as well as size for more frequent 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Ideally keep words horizontal</a:t>
            </a:r>
          </a:p>
        </p:txBody>
      </p:sp>
    </p:spTree>
    <p:extLst>
      <p:ext uri="{BB962C8B-B14F-4D97-AF65-F5344CB8AC3E}">
        <p14:creationId xmlns:p14="http://schemas.microsoft.com/office/powerpoint/2010/main" val="35160882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4FDB2-9154-EE4D-AF1B-9D67801B2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Graphs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338C5-33DF-E848-81B5-3AF50A3E01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5798195F-F47F-4140-BCD5-0987F9D88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71" y="1032214"/>
            <a:ext cx="5356679" cy="517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4139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BB021-AE70-8548-95B2-CE9D6E65A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Dendrogram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5A0E08-BEF2-4C42-B320-834006EF32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C583D8-4C58-464A-8980-1B27D4D92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90" y="776961"/>
            <a:ext cx="5998622" cy="5573044"/>
          </a:xfrm>
          <a:prstGeom prst="rect">
            <a:avLst/>
          </a:prstGeom>
        </p:spPr>
      </p:pic>
      <p:pic>
        <p:nvPicPr>
          <p:cNvPr id="23554" name="Picture 2">
            <a:extLst>
              <a:ext uri="{FF2B5EF4-FFF2-40B4-BE49-F238E27FC236}">
                <a16:creationId xmlns:a16="http://schemas.microsoft.com/office/drawing/2014/main" id="{544159D8-CBD5-4A44-9C8A-73D741870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048" y="776961"/>
            <a:ext cx="5573044" cy="557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19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02A6E-0051-6D4C-9DCB-8B38A40D1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Charts by Other Names</a:t>
            </a:r>
          </a:p>
        </p:txBody>
      </p:sp>
    </p:spTree>
    <p:extLst>
      <p:ext uri="{BB962C8B-B14F-4D97-AF65-F5344CB8AC3E}">
        <p14:creationId xmlns:p14="http://schemas.microsoft.com/office/powerpoint/2010/main" val="20378346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EAC2A-27E9-C047-97C5-E14AB7FF4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Streamgraph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F8896-2879-0747-BB59-FBFAFC9198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55847-7811-AF4F-BD33-ED7952CC4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37" y="2540842"/>
            <a:ext cx="5903686" cy="35252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0376DB-243A-6340-839A-1C064C1D1656}"/>
              </a:ext>
            </a:extLst>
          </p:cNvPr>
          <p:cNvSpPr txBox="1"/>
          <p:nvPr/>
        </p:nvSpPr>
        <p:spPr>
          <a:xfrm>
            <a:off x="228600" y="1097528"/>
            <a:ext cx="5763323" cy="11695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houses %&gt;%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count(city,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year_built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filter(between(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year_built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1975, 2018)) %&gt;%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year_built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y = n, fill = city)) +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geom_area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E90127-FA88-9B4D-BAD4-1053F3402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923" y="2540842"/>
            <a:ext cx="6173523" cy="35252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0AB8B8-F72A-4147-83E2-779652D5B438}"/>
              </a:ext>
            </a:extLst>
          </p:cNvPr>
          <p:cNvSpPr txBox="1"/>
          <p:nvPr/>
        </p:nvSpPr>
        <p:spPr>
          <a:xfrm>
            <a:off x="6195123" y="800893"/>
            <a:ext cx="5763323" cy="16004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devtools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install_github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hrbrmstr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/streamgraph")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library(streamgraph)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houses %&gt;%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count(city,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year_built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filter(between(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year_built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1975, 2018)) %&gt;%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streamgraph(key="city", value="n", date="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year_built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1AD7FE-796D-694C-B54E-C120AA65089E}"/>
              </a:ext>
            </a:extLst>
          </p:cNvPr>
          <p:cNvSpPr txBox="1"/>
          <p:nvPr/>
        </p:nvSpPr>
        <p:spPr>
          <a:xfrm>
            <a:off x="431800" y="6240179"/>
            <a:ext cx="4510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Stacked Area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393BFF-7A71-C941-A123-6BBEE671A546}"/>
              </a:ext>
            </a:extLst>
          </p:cNvPr>
          <p:cNvSpPr txBox="1"/>
          <p:nvPr/>
        </p:nvSpPr>
        <p:spPr>
          <a:xfrm>
            <a:off x="6761628" y="6240179"/>
            <a:ext cx="4510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Streamgraph</a:t>
            </a:r>
          </a:p>
        </p:txBody>
      </p:sp>
    </p:spTree>
    <p:extLst>
      <p:ext uri="{BB962C8B-B14F-4D97-AF65-F5344CB8AC3E}">
        <p14:creationId xmlns:p14="http://schemas.microsoft.com/office/powerpoint/2010/main" val="2936833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431800" y="279967"/>
            <a:ext cx="11328829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Data Viz #2</a:t>
            </a:r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sldNum" idx="12"/>
          </p:nvPr>
        </p:nvSpPr>
        <p:spPr>
          <a:xfrm>
            <a:off x="9017000" y="635000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02" name="Google Shape;102;p3"/>
          <p:cNvSpPr txBox="1">
            <a:spLocks noGrp="1"/>
          </p:cNvSpPr>
          <p:nvPr>
            <p:ph type="ftr" idx="11"/>
          </p:nvPr>
        </p:nvSpPr>
        <p:spPr>
          <a:xfrm>
            <a:off x="431800" y="6356351"/>
            <a:ext cx="84485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dirty="0"/>
              <a:t>SOURCE: https://</a:t>
            </a:r>
            <a:r>
              <a:rPr lang="en-US" dirty="0" err="1"/>
              <a:t>vimeo.com</a:t>
            </a:r>
            <a:r>
              <a:rPr lang="en-US" dirty="0"/>
              <a:t>/9870257</a:t>
            </a:r>
            <a:endParaRPr dirty="0"/>
          </a:p>
        </p:txBody>
      </p:sp>
      <p:pic>
        <p:nvPicPr>
          <p:cNvPr id="2" name="Online Media 1" descr="Configuring hierarchical layouts to address research questions">
            <a:hlinkClick r:id="" action="ppaction://media"/>
            <a:extLst>
              <a:ext uri="{FF2B5EF4-FFF2-40B4-BE49-F238E27FC236}">
                <a16:creationId xmlns:a16="http://schemas.microsoft.com/office/drawing/2014/main" id="{CAC78181-B7A8-6A48-B514-B9B1587B838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056351" y="624840"/>
            <a:ext cx="5960649" cy="57222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25EBB-1556-5E44-82D2-590428D62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Lollipop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C7BA9-0E98-5447-8E4F-DFBE409BB7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66C89B-8296-8E4D-965A-951B1A834274}"/>
              </a:ext>
            </a:extLst>
          </p:cNvPr>
          <p:cNvSpPr txBox="1"/>
          <p:nvPr/>
        </p:nvSpPr>
        <p:spPr>
          <a:xfrm>
            <a:off x="233554" y="688102"/>
            <a:ext cx="5763323" cy="22467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houses %&gt;%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filter(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year_built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2017) %&gt;%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count(city) %&gt;%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arrange(n) %&gt;%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mutate(city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fct_inorder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(city)) %&gt;%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(y = city, x = n), stat = "identity")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(houses) +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(y=city))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80517F-067E-6849-B4C7-9F4EEF137FD2}"/>
              </a:ext>
            </a:extLst>
          </p:cNvPr>
          <p:cNvSpPr txBox="1"/>
          <p:nvPr/>
        </p:nvSpPr>
        <p:spPr>
          <a:xfrm>
            <a:off x="6195123" y="472658"/>
            <a:ext cx="5763323" cy="22467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houses %&gt;%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filter(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year_built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2017) %&gt;%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count(city) %&gt;%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arrange(n) %&gt;%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mutate(city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fct_inorder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(city)) %&gt;%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geom_segment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 = 0,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xend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n, y = city 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city), color = "grey50", size = 2) +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 = n, y = city), color = "red", size = 8)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752F30-FBE2-B847-AA56-AC0E84BE0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050" y="2875520"/>
            <a:ext cx="5295900" cy="3162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2C880B-9B52-0B4D-8D3A-9815F55D2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50" y="3009772"/>
            <a:ext cx="5295900" cy="3162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592FC1-B4B9-E347-8A17-1E8F7D349B4C}"/>
              </a:ext>
            </a:extLst>
          </p:cNvPr>
          <p:cNvSpPr txBox="1"/>
          <p:nvPr/>
        </p:nvSpPr>
        <p:spPr>
          <a:xfrm>
            <a:off x="431800" y="6240179"/>
            <a:ext cx="4510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Bar Chart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585CE8-1E3B-A649-A085-BBC1BFE7BD9D}"/>
              </a:ext>
            </a:extLst>
          </p:cNvPr>
          <p:cNvSpPr txBox="1"/>
          <p:nvPr/>
        </p:nvSpPr>
        <p:spPr>
          <a:xfrm>
            <a:off x="6761628" y="6240179"/>
            <a:ext cx="4510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Lollipop</a:t>
            </a:r>
          </a:p>
        </p:txBody>
      </p:sp>
    </p:spTree>
    <p:extLst>
      <p:ext uri="{BB962C8B-B14F-4D97-AF65-F5344CB8AC3E}">
        <p14:creationId xmlns:p14="http://schemas.microsoft.com/office/powerpoint/2010/main" val="36297271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"/>
          <p:cNvSpPr txBox="1">
            <a:spLocks noGrp="1"/>
          </p:cNvSpPr>
          <p:nvPr>
            <p:ph type="title"/>
          </p:nvPr>
        </p:nvSpPr>
        <p:spPr>
          <a:xfrm>
            <a:off x="431800" y="279966"/>
            <a:ext cx="11328829" cy="6245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/>
              <a:t>Homework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1"/>
          <p:cNvSpPr txBox="1">
            <a:spLocks noGrp="1"/>
          </p:cNvSpPr>
          <p:nvPr>
            <p:ph type="title"/>
          </p:nvPr>
        </p:nvSpPr>
        <p:spPr>
          <a:xfrm>
            <a:off x="431800" y="279967"/>
            <a:ext cx="11328829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Homework 1</a:t>
            </a:r>
            <a:endParaRPr/>
          </a:p>
        </p:txBody>
      </p:sp>
      <p:sp>
        <p:nvSpPr>
          <p:cNvPr id="163" name="Google Shape;163;p11"/>
          <p:cNvSpPr txBox="1">
            <a:spLocks noGrp="1"/>
          </p:cNvSpPr>
          <p:nvPr>
            <p:ph type="body" idx="1"/>
          </p:nvPr>
        </p:nvSpPr>
        <p:spPr>
          <a:xfrm>
            <a:off x="431800" y="1219204"/>
            <a:ext cx="11328829" cy="5130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dirty="0"/>
              <a:t>No Homework</a:t>
            </a:r>
            <a:endParaRPr dirty="0"/>
          </a:p>
        </p:txBody>
      </p:sp>
      <p:sp>
        <p:nvSpPr>
          <p:cNvPr id="164" name="Google Shape;164;p11"/>
          <p:cNvSpPr txBox="1">
            <a:spLocks noGrp="1"/>
          </p:cNvSpPr>
          <p:nvPr>
            <p:ph type="sldNum" idx="12"/>
          </p:nvPr>
        </p:nvSpPr>
        <p:spPr>
          <a:xfrm>
            <a:off x="9017000" y="635000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 txBox="1">
            <a:spLocks noGrp="1"/>
          </p:cNvSpPr>
          <p:nvPr>
            <p:ph type="title"/>
          </p:nvPr>
        </p:nvSpPr>
        <p:spPr>
          <a:xfrm>
            <a:off x="431800" y="279967"/>
            <a:ext cx="11328829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Data Viz #3</a:t>
            </a:r>
            <a:endParaRPr/>
          </a:p>
        </p:txBody>
      </p:sp>
      <p:sp>
        <p:nvSpPr>
          <p:cNvPr id="110" name="Google Shape;110;p4"/>
          <p:cNvSpPr txBox="1">
            <a:spLocks noGrp="1"/>
          </p:cNvSpPr>
          <p:nvPr>
            <p:ph type="sldNum" idx="12"/>
          </p:nvPr>
        </p:nvSpPr>
        <p:spPr>
          <a:xfrm>
            <a:off x="9017000" y="635000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11" name="Google Shape;111;p4"/>
          <p:cNvSpPr txBox="1">
            <a:spLocks noGrp="1"/>
          </p:cNvSpPr>
          <p:nvPr>
            <p:ph type="ftr" idx="11"/>
          </p:nvPr>
        </p:nvSpPr>
        <p:spPr>
          <a:xfrm>
            <a:off x="152400" y="5903908"/>
            <a:ext cx="2337881" cy="95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dirty="0"/>
              <a:t>SOURCE: Causes of forest fires in Canada. Image from Natural Resources Canada.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7B2237-4A16-F848-961B-10600D489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1181100"/>
            <a:ext cx="10172700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 txBox="1">
            <a:spLocks noGrp="1"/>
          </p:cNvSpPr>
          <p:nvPr>
            <p:ph type="title"/>
          </p:nvPr>
        </p:nvSpPr>
        <p:spPr>
          <a:xfrm>
            <a:off x="431800" y="279967"/>
            <a:ext cx="11328829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dirty="0"/>
              <a:t>Quote of the Week</a:t>
            </a:r>
            <a:br>
              <a:rPr lang="en-US" dirty="0"/>
            </a:br>
            <a:r>
              <a:rPr lang="en-US" dirty="0"/>
              <a:t>To cut or not to cut?</a:t>
            </a:r>
            <a:endParaRPr dirty="0"/>
          </a:p>
        </p:txBody>
      </p:sp>
      <p:sp>
        <p:nvSpPr>
          <p:cNvPr id="119" name="Google Shape;119;p5"/>
          <p:cNvSpPr txBox="1">
            <a:spLocks noGrp="1"/>
          </p:cNvSpPr>
          <p:nvPr>
            <p:ph type="sldNum" idx="12"/>
          </p:nvPr>
        </p:nvSpPr>
        <p:spPr>
          <a:xfrm>
            <a:off x="9017000" y="635000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20" name="Google Shape;120;p5"/>
          <p:cNvSpPr txBox="1">
            <a:spLocks noGrp="1"/>
          </p:cNvSpPr>
          <p:nvPr>
            <p:ph type="ftr" idx="11"/>
          </p:nvPr>
        </p:nvSpPr>
        <p:spPr>
          <a:xfrm>
            <a:off x="431800" y="6356351"/>
            <a:ext cx="84485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SOURCE: Edward Tufte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116DA8-1275-4B44-A5EE-FD1F8566D621}"/>
              </a:ext>
            </a:extLst>
          </p:cNvPr>
          <p:cNvSpPr/>
          <p:nvPr/>
        </p:nvSpPr>
        <p:spPr>
          <a:xfrm>
            <a:off x="1299096" y="1980932"/>
            <a:ext cx="885229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i="1" dirty="0">
                <a:solidFill>
                  <a:srgbClr val="555555"/>
                </a:solidFill>
                <a:latin typeface="Montserrat"/>
              </a:rPr>
              <a:t>In general, in a time-series, use a baseline that shows the data not the zero point</a:t>
            </a:r>
            <a:endParaRPr lang="en-US" sz="4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78591-1C7E-2E45-9A08-30F1ADE01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6 Types of Charts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74AAB-7BEA-8B4C-A4C4-34FDE6E4C8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22723-9E41-C04E-B176-145174E2CC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SOURCE:</a:t>
            </a:r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42C9089C-4482-8D45-B682-432A4DE518C6}"/>
              </a:ext>
            </a:extLst>
          </p:cNvPr>
          <p:cNvGraphicFramePr>
            <a:graphicFrameLocks noGrp="1"/>
          </p:cNvGraphicFramePr>
          <p:nvPr>
            <p:ph idx="12"/>
          </p:nvPr>
        </p:nvGraphicFramePr>
        <p:xfrm>
          <a:off x="4819649" y="1219200"/>
          <a:ext cx="2567268" cy="24622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3342CAC-31CC-F542-8ADF-377E3CCF026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819649" y="4410636"/>
            <a:ext cx="2742080" cy="1981973"/>
          </a:xfrm>
        </p:spPr>
        <p:txBody>
          <a:bodyPr>
            <a:normAutofit fontScale="85000" lnSpcReduction="10000"/>
          </a:bodyPr>
          <a:lstStyle/>
          <a:p>
            <a:r>
              <a:rPr lang="en-US" sz="9600" dirty="0"/>
              <a:t> 91%</a:t>
            </a:r>
          </a:p>
        </p:txBody>
      </p:sp>
      <p:graphicFrame>
        <p:nvGraphicFramePr>
          <p:cNvPr id="9" name="Chart Placeholder 5">
            <a:extLst>
              <a:ext uri="{FF2B5EF4-FFF2-40B4-BE49-F238E27FC236}">
                <a16:creationId xmlns:a16="http://schemas.microsoft.com/office/drawing/2014/main" id="{6E702205-7A8A-614A-91C7-10B1249AA58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847850" y="1219201"/>
          <a:ext cx="2701738" cy="2462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117EBCD-DAAA-FC4D-916C-44131F72C603}"/>
              </a:ext>
            </a:extLst>
          </p:cNvPr>
          <p:cNvSpPr txBox="1"/>
          <p:nvPr/>
        </p:nvSpPr>
        <p:spPr>
          <a:xfrm>
            <a:off x="4805081" y="3930396"/>
            <a:ext cx="275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Simple Text</a:t>
            </a:r>
          </a:p>
        </p:txBody>
      </p:sp>
      <p:graphicFrame>
        <p:nvGraphicFramePr>
          <p:cNvPr id="14" name="Content Placeholder 10">
            <a:extLst>
              <a:ext uri="{FF2B5EF4-FFF2-40B4-BE49-F238E27FC236}">
                <a16:creationId xmlns:a16="http://schemas.microsoft.com/office/drawing/2014/main" id="{0E7D9B37-CB6D-BC4D-8B47-1E0DCE2B429F}"/>
              </a:ext>
            </a:extLst>
          </p:cNvPr>
          <p:cNvGraphicFramePr>
            <a:graphicFrameLocks/>
          </p:cNvGraphicFramePr>
          <p:nvPr/>
        </p:nvGraphicFramePr>
        <p:xfrm>
          <a:off x="7655858" y="3887792"/>
          <a:ext cx="2567268" cy="24622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C94EB4DC-02E7-694E-BDB7-35C560D46092}"/>
              </a:ext>
            </a:extLst>
          </p:cNvPr>
          <p:cNvGraphicFramePr/>
          <p:nvPr/>
        </p:nvGraphicFramePr>
        <p:xfrm>
          <a:off x="7630084" y="1219201"/>
          <a:ext cx="2370044" cy="22570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B72371BC-A9FB-5E49-9740-48FBC955CC5F}"/>
              </a:ext>
            </a:extLst>
          </p:cNvPr>
          <p:cNvGraphicFramePr>
            <a:graphicFrameLocks noGrp="1"/>
          </p:cNvGraphicFramePr>
          <p:nvPr/>
        </p:nvGraphicFramePr>
        <p:xfrm>
          <a:off x="1847851" y="4410634"/>
          <a:ext cx="2567269" cy="186149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51915">
                  <a:extLst>
                    <a:ext uri="{9D8B030D-6E8A-4147-A177-3AD203B41FA5}">
                      <a16:colId xmlns:a16="http://schemas.microsoft.com/office/drawing/2014/main" val="3830460317"/>
                    </a:ext>
                  </a:extLst>
                </a:gridCol>
                <a:gridCol w="605118">
                  <a:extLst>
                    <a:ext uri="{9D8B030D-6E8A-4147-A177-3AD203B41FA5}">
                      <a16:colId xmlns:a16="http://schemas.microsoft.com/office/drawing/2014/main" val="2893464647"/>
                    </a:ext>
                  </a:extLst>
                </a:gridCol>
                <a:gridCol w="605118">
                  <a:extLst>
                    <a:ext uri="{9D8B030D-6E8A-4147-A177-3AD203B41FA5}">
                      <a16:colId xmlns:a16="http://schemas.microsoft.com/office/drawing/2014/main" val="4049013323"/>
                    </a:ext>
                  </a:extLst>
                </a:gridCol>
                <a:gridCol w="605118">
                  <a:extLst>
                    <a:ext uri="{9D8B030D-6E8A-4147-A177-3AD203B41FA5}">
                      <a16:colId xmlns:a16="http://schemas.microsoft.com/office/drawing/2014/main" val="2891030131"/>
                    </a:ext>
                  </a:extLst>
                </a:gridCol>
              </a:tblGrid>
              <a:tr h="465373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9192361"/>
                  </a:ext>
                </a:extLst>
              </a:tr>
              <a:tr h="465373">
                <a:tc>
                  <a:txBody>
                    <a:bodyPr/>
                    <a:lstStyle/>
                    <a:p>
                      <a:r>
                        <a:rPr lang="en-US" sz="1600" dirty="0"/>
                        <a:t>Rev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762023"/>
                  </a:ext>
                </a:extLst>
              </a:tr>
              <a:tr h="465373">
                <a:tc>
                  <a:txBody>
                    <a:bodyPr/>
                    <a:lstStyle/>
                    <a:p>
                      <a:r>
                        <a:rPr lang="en-US" sz="1600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39629"/>
                  </a:ext>
                </a:extLst>
              </a:tr>
              <a:tr h="465373">
                <a:tc>
                  <a:txBody>
                    <a:bodyPr/>
                    <a:lstStyle/>
                    <a:p>
                      <a:r>
                        <a:rPr lang="en-US" sz="1600" dirty="0"/>
                        <a:t>Tot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76831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F4F50E4B-54C8-E049-9BAD-6A867730153F}"/>
              </a:ext>
            </a:extLst>
          </p:cNvPr>
          <p:cNvSpPr txBox="1"/>
          <p:nvPr/>
        </p:nvSpPr>
        <p:spPr>
          <a:xfrm>
            <a:off x="1806387" y="3930396"/>
            <a:ext cx="275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1038609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D258D-9F12-7A4F-919E-DAD4EE066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Charts</a:t>
            </a:r>
          </a:p>
        </p:txBody>
      </p:sp>
    </p:spTree>
    <p:extLst>
      <p:ext uri="{BB962C8B-B14F-4D97-AF65-F5344CB8AC3E}">
        <p14:creationId xmlns:p14="http://schemas.microsoft.com/office/powerpoint/2010/main" val="2615992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C186627-B201-8740-BBC3-F0E2241A9F88}"/>
              </a:ext>
            </a:extLst>
          </p:cNvPr>
          <p:cNvSpPr/>
          <p:nvPr/>
        </p:nvSpPr>
        <p:spPr>
          <a:xfrm>
            <a:off x="6601968" y="1730374"/>
            <a:ext cx="4617720" cy="3291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93628E39-7F9E-A448-B29B-8EA62865D211}"/>
              </a:ext>
            </a:extLst>
          </p:cNvPr>
          <p:cNvSpPr/>
          <p:nvPr/>
        </p:nvSpPr>
        <p:spPr>
          <a:xfrm>
            <a:off x="6601968" y="750056"/>
            <a:ext cx="4599432" cy="980318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226F13-6C66-9042-9A3A-820771E24456}"/>
              </a:ext>
            </a:extLst>
          </p:cNvPr>
          <p:cNvSpPr/>
          <p:nvPr/>
        </p:nvSpPr>
        <p:spPr>
          <a:xfrm>
            <a:off x="676656" y="1730374"/>
            <a:ext cx="4617720" cy="3291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D3428960-DC19-AC44-A34C-9DB6497795D8}"/>
              </a:ext>
            </a:extLst>
          </p:cNvPr>
          <p:cNvSpPr/>
          <p:nvPr/>
        </p:nvSpPr>
        <p:spPr>
          <a:xfrm>
            <a:off x="676656" y="750056"/>
            <a:ext cx="4599432" cy="980318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870385-1424-A841-8014-CEF03C7C4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Averages are Dangerous!!!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1BC140-D0CB-1D4C-94D5-313F27B551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D0B8D3-5693-F340-89C9-D1774B33A027}"/>
              </a:ext>
            </a:extLst>
          </p:cNvPr>
          <p:cNvSpPr txBox="1"/>
          <p:nvPr/>
        </p:nvSpPr>
        <p:spPr>
          <a:xfrm>
            <a:off x="676656" y="2052855"/>
            <a:ext cx="44439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$607,760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ED85CC-A906-5943-AD0F-AF41CB8F855C}"/>
              </a:ext>
            </a:extLst>
          </p:cNvPr>
          <p:cNvSpPr txBox="1"/>
          <p:nvPr/>
        </p:nvSpPr>
        <p:spPr>
          <a:xfrm>
            <a:off x="6684264" y="2052855"/>
            <a:ext cx="44439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$364,599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7942DF-5C51-B64F-B1C3-D5545C374AD5}"/>
              </a:ext>
            </a:extLst>
          </p:cNvPr>
          <p:cNvSpPr txBox="1"/>
          <p:nvPr/>
        </p:nvSpPr>
        <p:spPr>
          <a:xfrm>
            <a:off x="950976" y="3376294"/>
            <a:ext cx="384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</a:rPr>
              <a:t>Average</a:t>
            </a:r>
            <a:r>
              <a:rPr lang="en-US" dirty="0"/>
              <a:t> House price in Wasatch County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225905-D5DE-9E4B-BC63-61071A3A1E66}"/>
              </a:ext>
            </a:extLst>
          </p:cNvPr>
          <p:cNvSpPr txBox="1"/>
          <p:nvPr/>
        </p:nvSpPr>
        <p:spPr>
          <a:xfrm>
            <a:off x="6903720" y="3376294"/>
            <a:ext cx="384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</a:rPr>
              <a:t>Median</a:t>
            </a:r>
            <a:r>
              <a:rPr lang="en-US" dirty="0"/>
              <a:t> House price in Wasatch County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22CE7E-8893-FC46-B5B8-5D56AAFC4744}"/>
              </a:ext>
            </a:extLst>
          </p:cNvPr>
          <p:cNvSpPr txBox="1"/>
          <p:nvPr/>
        </p:nvSpPr>
        <p:spPr>
          <a:xfrm>
            <a:off x="1929384" y="4381055"/>
            <a:ext cx="8467344" cy="24622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houses &lt;-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read_csv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("BYU/Week 11 - html widgets/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cleaned_parcels.csv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houses &lt;- houses %&gt;%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select(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parcel_number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property_add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market_value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year_built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separate(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property_add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c("address", "city"),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",") %&gt;%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mutate(city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trimws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(city)) %&gt;%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filter(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market_value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&gt; 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year_built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&gt; 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city %in% c("WOODLAND", "STRAWBERRY", "MIDWAY", "KAMAS", "HEBER"))</a:t>
            </a:r>
          </a:p>
        </p:txBody>
      </p:sp>
    </p:spTree>
    <p:extLst>
      <p:ext uri="{BB962C8B-B14F-4D97-AF65-F5344CB8AC3E}">
        <p14:creationId xmlns:p14="http://schemas.microsoft.com/office/powerpoint/2010/main" val="3792494712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Jeff's Blue and Gold">
      <a:dk1>
        <a:srgbClr val="5F5F5F"/>
      </a:dk1>
      <a:lt1>
        <a:srgbClr val="F8F8F8"/>
      </a:lt1>
      <a:dk2>
        <a:srgbClr val="292929"/>
      </a:dk2>
      <a:lt2>
        <a:srgbClr val="B2B2B2"/>
      </a:lt2>
      <a:accent1>
        <a:srgbClr val="4D4D4D"/>
      </a:accent1>
      <a:accent2>
        <a:srgbClr val="000099"/>
      </a:accent2>
      <a:accent3>
        <a:srgbClr val="DBD400"/>
      </a:accent3>
      <a:accent4>
        <a:srgbClr val="530093"/>
      </a:accent4>
      <a:accent5>
        <a:srgbClr val="DBA400"/>
      </a:accent5>
      <a:accent6>
        <a:srgbClr val="777777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Jeff's Blue and Gold">
      <a:dk1>
        <a:srgbClr val="5F5F5F"/>
      </a:dk1>
      <a:lt1>
        <a:srgbClr val="F8F8F8"/>
      </a:lt1>
      <a:dk2>
        <a:srgbClr val="292929"/>
      </a:dk2>
      <a:lt2>
        <a:srgbClr val="B2B2B2"/>
      </a:lt2>
      <a:accent1>
        <a:srgbClr val="4D4D4D"/>
      </a:accent1>
      <a:accent2>
        <a:srgbClr val="000099"/>
      </a:accent2>
      <a:accent3>
        <a:srgbClr val="DBD400"/>
      </a:accent3>
      <a:accent4>
        <a:srgbClr val="530093"/>
      </a:accent4>
      <a:accent5>
        <a:srgbClr val="DBA400"/>
      </a:accent5>
      <a:accent6>
        <a:srgbClr val="777777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1163</TotalTime>
  <Words>1829</Words>
  <Application>Microsoft Macintosh PowerPoint</Application>
  <PresentationFormat>Widescreen</PresentationFormat>
  <Paragraphs>304</Paragraphs>
  <Slides>42</Slides>
  <Notes>30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Courier New</vt:lpstr>
      <vt:lpstr>Montserrat</vt:lpstr>
      <vt:lpstr>2_Office Theme</vt:lpstr>
      <vt:lpstr>2_Office Theme</vt:lpstr>
      <vt:lpstr>Stat 495r – Presenting Data</vt:lpstr>
      <vt:lpstr>Announcements</vt:lpstr>
      <vt:lpstr>Data Viz #1</vt:lpstr>
      <vt:lpstr>Data Viz #2</vt:lpstr>
      <vt:lpstr>Data Viz #3</vt:lpstr>
      <vt:lpstr>Quote of the Week To cut or not to cut?</vt:lpstr>
      <vt:lpstr>The Power 6 Types of Charts</vt:lpstr>
      <vt:lpstr>Density Charts</vt:lpstr>
      <vt:lpstr>Averages are Dangerous!!!</vt:lpstr>
      <vt:lpstr>Histogram</vt:lpstr>
      <vt:lpstr>Density</vt:lpstr>
      <vt:lpstr>Multiple Densities</vt:lpstr>
      <vt:lpstr>Multiples using facets</vt:lpstr>
      <vt:lpstr>Ridgeline</vt:lpstr>
      <vt:lpstr>PowerPoint Presentation</vt:lpstr>
      <vt:lpstr>Violin</vt:lpstr>
      <vt:lpstr>Boxplot</vt:lpstr>
      <vt:lpstr>Anatomy of a Boxplot</vt:lpstr>
      <vt:lpstr>Jitter</vt:lpstr>
      <vt:lpstr>Frankenstein</vt:lpstr>
      <vt:lpstr>Combinations</vt:lpstr>
      <vt:lpstr>Rug</vt:lpstr>
      <vt:lpstr>PowerPoint Presentation</vt:lpstr>
      <vt:lpstr>Heatmaps</vt:lpstr>
      <vt:lpstr>Scatter</vt:lpstr>
      <vt:lpstr>Jitter</vt:lpstr>
      <vt:lpstr>Hexbin</vt:lpstr>
      <vt:lpstr>Contour</vt:lpstr>
      <vt:lpstr>Density 2D</vt:lpstr>
      <vt:lpstr>Customize it!</vt:lpstr>
      <vt:lpstr>Eye Candy</vt:lpstr>
      <vt:lpstr>Sankey</vt:lpstr>
      <vt:lpstr>Chord</vt:lpstr>
      <vt:lpstr>Radar</vt:lpstr>
      <vt:lpstr>Word cloud</vt:lpstr>
      <vt:lpstr>Network Graphs</vt:lpstr>
      <vt:lpstr>Dendrogram</vt:lpstr>
      <vt:lpstr>Charts by Other Names</vt:lpstr>
      <vt:lpstr>Streamgraph</vt:lpstr>
      <vt:lpstr>Lollipop</vt:lpstr>
      <vt:lpstr>Homework</vt:lpstr>
      <vt:lpstr>Homework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 495r – Presenting Data</dc:title>
  <dc:creator>Microsoft Office User</dc:creator>
  <cp:lastModifiedBy>Microsoft Office User</cp:lastModifiedBy>
  <cp:revision>21</cp:revision>
  <dcterms:created xsi:type="dcterms:W3CDTF">2020-10-07T12:45:32Z</dcterms:created>
  <dcterms:modified xsi:type="dcterms:W3CDTF">2020-11-11T22:56:30Z</dcterms:modified>
</cp:coreProperties>
</file>